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62" r:id="rId3"/>
    <p:sldId id="268" r:id="rId4"/>
    <p:sldId id="304" r:id="rId5"/>
    <p:sldId id="305" r:id="rId6"/>
    <p:sldId id="306" r:id="rId7"/>
    <p:sldId id="258" r:id="rId8"/>
    <p:sldId id="259" r:id="rId9"/>
    <p:sldId id="264" r:id="rId10"/>
    <p:sldId id="261" r:id="rId11"/>
    <p:sldId id="272" r:id="rId12"/>
    <p:sldId id="275" r:id="rId13"/>
    <p:sldId id="278" r:id="rId14"/>
    <p:sldId id="308" r:id="rId15"/>
    <p:sldId id="260" r:id="rId16"/>
    <p:sldId id="307" r:id="rId17"/>
  </p:sldIdLst>
  <p:sldSz cx="9144000" cy="5143500" type="screen16x9"/>
  <p:notesSz cx="6858000" cy="9144000"/>
  <p:embeddedFontLst>
    <p:embeddedFont>
      <p:font typeface="Audiowide" panose="020B0604020202020204" charset="0"/>
      <p:regular r:id="rId19"/>
    </p:embeddedFont>
    <p:embeddedFont>
      <p:font typeface="Karla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7A6D1C-5ACA-46FD-A1B1-5B55F2A6F4DA}">
  <a:tblStyle styleId="{C47A6D1C-5ACA-46FD-A1B1-5B55F2A6F4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caab1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caab1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c9050bdf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cc9050bdf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46624d91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46624d91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cc9050bdf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cc9050bdf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1ea1d9433b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1ea1d9433b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1ea1d9433b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1ea1d9433b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808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95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cc9050bdf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cc9050bdf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95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104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773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dd26cc8a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dd26cc8a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20fcadb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20fcadb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 b="1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8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2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3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 idx="4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ubTitle" idx="5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 amt="75000"/>
          </a:blip>
          <a:srcRect l="16597" t="23395"/>
          <a:stretch/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 amt="75000"/>
          </a:blip>
          <a:srcRect l="23059" t="16268"/>
          <a:stretch/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title" idx="2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3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title" idx="4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5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l="21334" t="3883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l="20356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l="16645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"/>
          <p:cNvPicPr preferRelativeResize="0"/>
          <p:nvPr/>
        </p:nvPicPr>
        <p:blipFill rotWithShape="1">
          <a:blip r:embed="rId2">
            <a:alphaModFix amt="75000"/>
          </a:blip>
          <a:srcRect l="17266" t="16652"/>
          <a:stretch/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75000"/>
          </a:blip>
          <a:srcRect l="16618" t="14668"/>
          <a:stretch/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 amt="75000"/>
          </a:blip>
          <a:srcRect l="24087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3">
            <a:alphaModFix amt="75000"/>
          </a:blip>
          <a:srcRect l="22039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0" name="Google Shape;70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9" hasCustomPrompt="1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3" hasCustomPrompt="1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4" hasCustomPrompt="1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921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450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1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5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0"/>
          <p:cNvGrpSpPr/>
          <p:nvPr/>
        </p:nvGrpSpPr>
        <p:grpSpPr>
          <a:xfrm>
            <a:off x="1240086" y="2405974"/>
            <a:ext cx="356325" cy="331552"/>
            <a:chOff x="827350" y="3629733"/>
            <a:chExt cx="1431600" cy="1332067"/>
          </a:xfrm>
        </p:grpSpPr>
        <p:sp>
          <p:nvSpPr>
            <p:cNvPr id="307" name="Google Shape;307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0"/>
          <p:cNvGrpSpPr/>
          <p:nvPr/>
        </p:nvGrpSpPr>
        <p:grpSpPr>
          <a:xfrm>
            <a:off x="-157682" y="2297328"/>
            <a:ext cx="781224" cy="726909"/>
            <a:chOff x="827350" y="3629733"/>
            <a:chExt cx="1431600" cy="1332067"/>
          </a:xfrm>
        </p:grpSpPr>
        <p:sp>
          <p:nvSpPr>
            <p:cNvPr id="303" name="Google Shape;303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215327" y="1274848"/>
            <a:ext cx="1178637" cy="1096691"/>
            <a:chOff x="827350" y="3629733"/>
            <a:chExt cx="1431600" cy="1332067"/>
          </a:xfrm>
        </p:grpSpPr>
        <p:sp>
          <p:nvSpPr>
            <p:cNvPr id="299" name="Google Shape;29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30"/>
          <p:cNvSpPr/>
          <p:nvPr/>
        </p:nvSpPr>
        <p:spPr>
          <a:xfrm>
            <a:off x="1673113" y="1482895"/>
            <a:ext cx="6427184" cy="1879167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ctrTitle"/>
          </p:nvPr>
        </p:nvSpPr>
        <p:spPr>
          <a:xfrm>
            <a:off x="-61482" y="3495302"/>
            <a:ext cx="4834203" cy="14442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TEAM MEMBERS:</a:t>
            </a:r>
            <a:br>
              <a:rPr lang="en-IN" sz="1600" b="0" dirty="0">
                <a:solidFill>
                  <a:schemeClr val="bg1"/>
                </a:solidFill>
                <a:effectLst/>
                <a:latin typeface="Audiowide" panose="020B0604020202020204" charset="0"/>
              </a:rPr>
            </a:b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Anand Pandey (B220072EE)</a:t>
            </a:r>
            <a:br>
              <a:rPr lang="en-IN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</a:br>
            <a:r>
              <a:rPr lang="en-IN" sz="1600" b="0" i="0" u="none" strike="noStrike" dirty="0" err="1">
                <a:solidFill>
                  <a:schemeClr val="bg1"/>
                </a:solidFill>
                <a:effectLst/>
                <a:latin typeface="Audiowide" panose="020B0604020202020204" charset="0"/>
              </a:rPr>
              <a:t>Dibyajit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 Das Gupta (B220013CS)</a:t>
            </a:r>
            <a:br>
              <a:rPr lang="en-IN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</a:br>
            <a:r>
              <a:rPr lang="en-IN" sz="1600" b="0" i="0" u="none" strike="noStrike" dirty="0" err="1">
                <a:solidFill>
                  <a:schemeClr val="bg1"/>
                </a:solidFill>
                <a:effectLst/>
                <a:latin typeface="Audiowide" panose="020B0604020202020204" charset="0"/>
              </a:rPr>
              <a:t>Debanjana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 Sur (B220011CS)</a:t>
            </a:r>
            <a:br>
              <a:rPr lang="en-IN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</a:br>
            <a:r>
              <a:rPr lang="en-IN" sz="1600" b="0" i="0" u="none" strike="noStrike" dirty="0" err="1">
                <a:solidFill>
                  <a:schemeClr val="bg1"/>
                </a:solidFill>
                <a:effectLst/>
                <a:latin typeface="Audiowide" panose="020B0604020202020204" charset="0"/>
              </a:rPr>
              <a:t>Nirankush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 Bharadwaj (B220110CE)</a:t>
            </a:r>
            <a:br>
              <a:rPr lang="en-IN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</a:br>
            <a:endParaRPr sz="1600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1744044" y="36657"/>
            <a:ext cx="58923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INSTITUTE OF TECHNOLOGY SIKKIM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386364" y="1024977"/>
            <a:ext cx="288601" cy="1096693"/>
            <a:chOff x="1006700" y="2603975"/>
            <a:chExt cx="55450" cy="210700"/>
          </a:xfrm>
        </p:grpSpPr>
        <p:sp>
          <p:nvSpPr>
            <p:cNvPr id="285" name="Google Shape;28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0"/>
          <p:cNvGrpSpPr/>
          <p:nvPr/>
        </p:nvGrpSpPr>
        <p:grpSpPr>
          <a:xfrm rot="5400000">
            <a:off x="7489438" y="3020791"/>
            <a:ext cx="288601" cy="1096693"/>
            <a:chOff x="1006700" y="2603975"/>
            <a:chExt cx="55450" cy="210700"/>
          </a:xfrm>
        </p:grpSpPr>
        <p:sp>
          <p:nvSpPr>
            <p:cNvPr id="292" name="Google Shape;292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30"/>
          <p:cNvGrpSpPr/>
          <p:nvPr/>
        </p:nvGrpSpPr>
        <p:grpSpPr>
          <a:xfrm>
            <a:off x="7458775" y="507918"/>
            <a:ext cx="895180" cy="832942"/>
            <a:chOff x="827350" y="3629733"/>
            <a:chExt cx="1431600" cy="1332067"/>
          </a:xfrm>
        </p:grpSpPr>
        <p:sp>
          <p:nvSpPr>
            <p:cNvPr id="311" name="Google Shape;311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8028374" y="1360919"/>
            <a:ext cx="598982" cy="557337"/>
            <a:chOff x="827350" y="3629733"/>
            <a:chExt cx="1431600" cy="1332067"/>
          </a:xfrm>
        </p:grpSpPr>
        <p:sp>
          <p:nvSpPr>
            <p:cNvPr id="315" name="Google Shape;315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0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9" name="Google Shape;319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E740A01-B4CC-A99A-B9D0-2E8767B4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2" y="-346507"/>
            <a:ext cx="1782512" cy="1782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7D68B2-2639-FF31-EE14-648A3F16D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296" y="-19142"/>
            <a:ext cx="1054119" cy="1054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A1A4B5-8594-7D60-4F60-0FD263D4BCD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8903" y="-607626"/>
            <a:ext cx="6656353" cy="6377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/>
      <p:bldP spid="28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/>
          <p:nvPr/>
        </p:nvSpPr>
        <p:spPr>
          <a:xfrm>
            <a:off x="2075437" y="510301"/>
            <a:ext cx="4865983" cy="567792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title" idx="6"/>
          </p:nvPr>
        </p:nvSpPr>
        <p:spPr>
          <a:xfrm>
            <a:off x="2075438" y="518974"/>
            <a:ext cx="4865983" cy="588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Train the AI Model</a:t>
            </a:r>
            <a:endParaRPr sz="3200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grpSp>
        <p:nvGrpSpPr>
          <p:cNvPr id="484" name="Google Shape;484;p35"/>
          <p:cNvGrpSpPr/>
          <p:nvPr/>
        </p:nvGrpSpPr>
        <p:grpSpPr>
          <a:xfrm>
            <a:off x="8699757" y="487596"/>
            <a:ext cx="288601" cy="1096693"/>
            <a:chOff x="1006700" y="2603975"/>
            <a:chExt cx="55450" cy="210700"/>
          </a:xfrm>
        </p:grpSpPr>
        <p:sp>
          <p:nvSpPr>
            <p:cNvPr id="485" name="Google Shape;485;p3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5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492" name="Google Shape;492;p3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5"/>
          <p:cNvGrpSpPr/>
          <p:nvPr/>
        </p:nvGrpSpPr>
        <p:grpSpPr>
          <a:xfrm>
            <a:off x="6789999" y="3558452"/>
            <a:ext cx="1178637" cy="1096691"/>
            <a:chOff x="827350" y="3629733"/>
            <a:chExt cx="1431600" cy="1332067"/>
          </a:xfrm>
        </p:grpSpPr>
        <p:sp>
          <p:nvSpPr>
            <p:cNvPr id="499" name="Google Shape;499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35"/>
          <p:cNvGrpSpPr/>
          <p:nvPr/>
        </p:nvGrpSpPr>
        <p:grpSpPr>
          <a:xfrm>
            <a:off x="8040164" y="4235971"/>
            <a:ext cx="781224" cy="726909"/>
            <a:chOff x="827350" y="3629733"/>
            <a:chExt cx="1431600" cy="1332067"/>
          </a:xfrm>
        </p:grpSpPr>
        <p:sp>
          <p:nvSpPr>
            <p:cNvPr id="503" name="Google Shape;503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35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507" name="Google Shape;507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35"/>
          <p:cNvSpPr/>
          <p:nvPr/>
        </p:nvSpPr>
        <p:spPr>
          <a:xfrm>
            <a:off x="1693825" y="1354700"/>
            <a:ext cx="844200" cy="828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5"/>
          <p:cNvSpPr/>
          <p:nvPr/>
        </p:nvSpPr>
        <p:spPr>
          <a:xfrm>
            <a:off x="5545787" y="1354699"/>
            <a:ext cx="844200" cy="8283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35"/>
          <p:cNvGrpSpPr/>
          <p:nvPr/>
        </p:nvGrpSpPr>
        <p:grpSpPr>
          <a:xfrm>
            <a:off x="1904954" y="1559019"/>
            <a:ext cx="421927" cy="419659"/>
            <a:chOff x="-6329100" y="3632100"/>
            <a:chExt cx="293025" cy="291450"/>
          </a:xfrm>
        </p:grpSpPr>
        <p:sp>
          <p:nvSpPr>
            <p:cNvPr id="517" name="Google Shape;517;p35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35"/>
          <p:cNvGrpSpPr/>
          <p:nvPr/>
        </p:nvGrpSpPr>
        <p:grpSpPr>
          <a:xfrm>
            <a:off x="5793226" y="1560455"/>
            <a:ext cx="424159" cy="419659"/>
            <a:chOff x="-1182750" y="3962900"/>
            <a:chExt cx="294575" cy="291450"/>
          </a:xfrm>
        </p:grpSpPr>
        <p:sp>
          <p:nvSpPr>
            <p:cNvPr id="521" name="Google Shape;521;p35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" name="Google Shape;528;p35"/>
          <p:cNvSpPr txBox="1">
            <a:spLocks noGrp="1"/>
          </p:cNvSpPr>
          <p:nvPr>
            <p:ph type="title"/>
          </p:nvPr>
        </p:nvSpPr>
        <p:spPr>
          <a:xfrm rot="-1114">
            <a:off x="779533" y="1803027"/>
            <a:ext cx="2778300" cy="82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29" name="Google Shape;529;p35"/>
          <p:cNvSpPr txBox="1">
            <a:spLocks noGrp="1"/>
          </p:cNvSpPr>
          <p:nvPr>
            <p:ph type="title" idx="2"/>
          </p:nvPr>
        </p:nvSpPr>
        <p:spPr>
          <a:xfrm>
            <a:off x="4613774" y="1825137"/>
            <a:ext cx="27783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30" name="Google Shape;530;p35"/>
          <p:cNvSpPr txBox="1">
            <a:spLocks noGrp="1"/>
          </p:cNvSpPr>
          <p:nvPr>
            <p:ph type="subTitle" idx="3"/>
          </p:nvPr>
        </p:nvSpPr>
        <p:spPr>
          <a:xfrm>
            <a:off x="5118434" y="2553023"/>
            <a:ext cx="2850202" cy="1266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Feed the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collected</a:t>
            </a:r>
          </a:p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data to the AI model.</a:t>
            </a:r>
            <a:endParaRPr lang="en-GB" sz="1600" b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pPr algn="l"/>
            <a:br>
              <a:rPr lang="en-GB" dirty="0">
                <a:latin typeface="Audiowide" panose="020B0604020202020204" charset="0"/>
              </a:rPr>
            </a:br>
            <a:endParaRPr dirty="0">
              <a:latin typeface="Audiowide" panose="020B0604020202020204" charset="0"/>
            </a:endParaRPr>
          </a:p>
        </p:txBody>
      </p:sp>
      <p:sp>
        <p:nvSpPr>
          <p:cNvPr id="533" name="Google Shape;533;p35"/>
          <p:cNvSpPr txBox="1">
            <a:spLocks noGrp="1"/>
          </p:cNvSpPr>
          <p:nvPr>
            <p:ph type="subTitle" idx="1"/>
          </p:nvPr>
        </p:nvSpPr>
        <p:spPr>
          <a:xfrm rot="371">
            <a:off x="1056998" y="2506581"/>
            <a:ext cx="2850068" cy="1224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Allow the AI model to learn the relationships between data points.</a:t>
            </a:r>
            <a:endParaRPr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 animBg="1"/>
      <p:bldP spid="483" grpId="0"/>
      <p:bldP spid="510" grpId="0" animBg="1"/>
      <p:bldP spid="512" grpId="0" animBg="1"/>
      <p:bldP spid="530" grpId="0" uiExpand="1" build="p"/>
      <p:bldP spid="53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6"/>
          <p:cNvSpPr/>
          <p:nvPr/>
        </p:nvSpPr>
        <p:spPr>
          <a:xfrm>
            <a:off x="970400" y="1101263"/>
            <a:ext cx="3133800" cy="565539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0" name="Google Shape;940;p46"/>
          <p:cNvPicPr preferRelativeResize="0"/>
          <p:nvPr/>
        </p:nvPicPr>
        <p:blipFill rotWithShape="1">
          <a:blip r:embed="rId3">
            <a:alphaModFix/>
          </a:blip>
          <a:srcRect r="28668"/>
          <a:stretch/>
        </p:blipFill>
        <p:spPr>
          <a:xfrm>
            <a:off x="4552975" y="539500"/>
            <a:ext cx="3877800" cy="4059900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1" name="Google Shape;941;p46"/>
          <p:cNvSpPr txBox="1">
            <a:spLocks noGrp="1"/>
          </p:cNvSpPr>
          <p:nvPr>
            <p:ph type="title"/>
          </p:nvPr>
        </p:nvSpPr>
        <p:spPr>
          <a:xfrm>
            <a:off x="970400" y="1168075"/>
            <a:ext cx="3133800" cy="11605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Deploy the AI Model</a:t>
            </a:r>
            <a:br>
              <a:rPr lang="en-IN" b="0" dirty="0">
                <a:effectLst/>
              </a:rPr>
            </a:br>
            <a:br>
              <a:rPr lang="en-IN" dirty="0"/>
            </a:br>
            <a:endParaRPr dirty="0"/>
          </a:p>
        </p:txBody>
      </p:sp>
      <p:pic>
        <p:nvPicPr>
          <p:cNvPr id="942" name="Google Shape;942;p46"/>
          <p:cNvPicPr preferRelativeResize="0"/>
          <p:nvPr/>
        </p:nvPicPr>
        <p:blipFill rotWithShape="1">
          <a:blip r:embed="rId4">
            <a:alphaModFix amt="75000"/>
          </a:blip>
          <a:srcRect l="19106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0" name="Google Shape;950;p46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951" name="Google Shape;951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46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955" name="Google Shape;955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46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959" name="Google Shape;959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46"/>
          <p:cNvSpPr txBox="1">
            <a:spLocks noGrp="1"/>
          </p:cNvSpPr>
          <p:nvPr>
            <p:ph type="subTitle" idx="1"/>
          </p:nvPr>
        </p:nvSpPr>
        <p:spPr>
          <a:xfrm>
            <a:off x="824363" y="1718744"/>
            <a:ext cx="3200156" cy="1697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Integrate the AI model into the existing grid management system.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1" grpId="0"/>
      <p:bldP spid="96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9"/>
          <p:cNvSpPr/>
          <p:nvPr/>
        </p:nvSpPr>
        <p:spPr>
          <a:xfrm>
            <a:off x="2021635" y="374971"/>
            <a:ext cx="5073780" cy="7759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9"/>
          <p:cNvSpPr txBox="1">
            <a:spLocks noGrp="1"/>
          </p:cNvSpPr>
          <p:nvPr>
            <p:ph type="title"/>
          </p:nvPr>
        </p:nvSpPr>
        <p:spPr>
          <a:xfrm>
            <a:off x="710378" y="927705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2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Monitor and Evaluate</a:t>
            </a:r>
            <a:br>
              <a:rPr lang="en-IN" b="0" dirty="0">
                <a:solidFill>
                  <a:schemeClr val="bg1"/>
                </a:solidFill>
                <a:effectLst/>
              </a:rPr>
            </a:br>
            <a:br>
              <a:rPr lang="en-IN" dirty="0"/>
            </a:br>
            <a:endParaRPr dirty="0"/>
          </a:p>
        </p:txBody>
      </p:sp>
      <p:sp>
        <p:nvSpPr>
          <p:cNvPr id="1114" name="Google Shape;1114;p49"/>
          <p:cNvSpPr txBox="1">
            <a:spLocks noGrp="1"/>
          </p:cNvSpPr>
          <p:nvPr>
            <p:ph type="subTitle" idx="3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Phase 1</a:t>
            </a:r>
            <a:endParaRPr dirty="0"/>
          </a:p>
        </p:txBody>
      </p:sp>
      <p:sp>
        <p:nvSpPr>
          <p:cNvPr id="1115" name="Google Shape;1115;p49"/>
          <p:cNvSpPr txBox="1">
            <a:spLocks noGrp="1"/>
          </p:cNvSpPr>
          <p:nvPr>
            <p:ph type="subTitle" idx="4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Phase 2</a:t>
            </a:r>
            <a:endParaRPr dirty="0"/>
          </a:p>
        </p:txBody>
      </p:sp>
      <p:sp>
        <p:nvSpPr>
          <p:cNvPr id="1116" name="Google Shape;1116;p49"/>
          <p:cNvSpPr txBox="1">
            <a:spLocks noGrp="1"/>
          </p:cNvSpPr>
          <p:nvPr>
            <p:ph type="subTitle" idx="1"/>
          </p:nvPr>
        </p:nvSpPr>
        <p:spPr>
          <a:xfrm>
            <a:off x="1655456" y="3551794"/>
            <a:ext cx="2897089" cy="1819477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Compare AI model's predictions with actual renewable energy output and grid conditions.</a:t>
            </a:r>
          </a:p>
        </p:txBody>
      </p:sp>
      <p:sp>
        <p:nvSpPr>
          <p:cNvPr id="1117" name="Google Shape;1117;p49"/>
          <p:cNvSpPr txBox="1">
            <a:spLocks noGrp="1"/>
          </p:cNvSpPr>
          <p:nvPr>
            <p:ph type="subTitle" idx="2"/>
          </p:nvPr>
        </p:nvSpPr>
        <p:spPr>
          <a:xfrm>
            <a:off x="4672759" y="3567985"/>
            <a:ext cx="2846700" cy="7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Make adjustments as needed.</a:t>
            </a:r>
          </a:p>
        </p:txBody>
      </p:sp>
      <p:pic>
        <p:nvPicPr>
          <p:cNvPr id="1118" name="Google Shape;1118;p49"/>
          <p:cNvPicPr preferRelativeResize="0"/>
          <p:nvPr/>
        </p:nvPicPr>
        <p:blipFill rotWithShape="1">
          <a:blip r:embed="rId3">
            <a:alphaModFix/>
          </a:blip>
          <a:srcRect l="4074" r="32263"/>
          <a:stretch/>
        </p:blipFill>
        <p:spPr>
          <a:xfrm>
            <a:off x="2147275" y="1377700"/>
            <a:ext cx="1763700" cy="1846800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19" name="Google Shape;1119;p49"/>
          <p:cNvPicPr preferRelativeResize="0"/>
          <p:nvPr/>
        </p:nvPicPr>
        <p:blipFill rotWithShape="1">
          <a:blip r:embed="rId4">
            <a:alphaModFix/>
          </a:blip>
          <a:srcRect l="26738" r="9522"/>
          <a:stretch/>
        </p:blipFill>
        <p:spPr>
          <a:xfrm>
            <a:off x="5229550" y="1377700"/>
            <a:ext cx="1763700" cy="1846800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120" name="Google Shape;1120;p49"/>
          <p:cNvGrpSpPr/>
          <p:nvPr/>
        </p:nvGrpSpPr>
        <p:grpSpPr>
          <a:xfrm rot="10800000">
            <a:off x="216507" y="209546"/>
            <a:ext cx="288601" cy="1096693"/>
            <a:chOff x="1006700" y="2603975"/>
            <a:chExt cx="55450" cy="210700"/>
          </a:xfrm>
        </p:grpSpPr>
        <p:sp>
          <p:nvSpPr>
            <p:cNvPr id="1121" name="Google Shape;1121;p4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49"/>
          <p:cNvGrpSpPr/>
          <p:nvPr/>
        </p:nvGrpSpPr>
        <p:grpSpPr>
          <a:xfrm>
            <a:off x="7945840" y="4143668"/>
            <a:ext cx="752163" cy="699602"/>
            <a:chOff x="827350" y="3629733"/>
            <a:chExt cx="1431600" cy="1332067"/>
          </a:xfrm>
        </p:grpSpPr>
        <p:sp>
          <p:nvSpPr>
            <p:cNvPr id="1128" name="Google Shape;1128;p4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" name="Google Shape;1131;p49"/>
          <p:cNvGrpSpPr/>
          <p:nvPr/>
        </p:nvGrpSpPr>
        <p:grpSpPr>
          <a:xfrm>
            <a:off x="8213740" y="3368870"/>
            <a:ext cx="405716" cy="377375"/>
            <a:chOff x="827350" y="3629733"/>
            <a:chExt cx="1431600" cy="1332067"/>
          </a:xfrm>
        </p:grpSpPr>
        <p:sp>
          <p:nvSpPr>
            <p:cNvPr id="1132" name="Google Shape;1132;p4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9"/>
          <p:cNvGrpSpPr/>
          <p:nvPr/>
        </p:nvGrpSpPr>
        <p:grpSpPr>
          <a:xfrm>
            <a:off x="7684612" y="3842667"/>
            <a:ext cx="348738" cy="324358"/>
            <a:chOff x="827350" y="3629733"/>
            <a:chExt cx="1431600" cy="1332067"/>
          </a:xfrm>
        </p:grpSpPr>
        <p:sp>
          <p:nvSpPr>
            <p:cNvPr id="1136" name="Google Shape;1136;p4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3" grpId="0"/>
      <p:bldP spid="1116" grpId="0" build="p"/>
      <p:bldP spid="111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2"/>
          <p:cNvSpPr/>
          <p:nvPr/>
        </p:nvSpPr>
        <p:spPr>
          <a:xfrm>
            <a:off x="2542791" y="520968"/>
            <a:ext cx="3605561" cy="716335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52"/>
          <p:cNvSpPr txBox="1">
            <a:spLocks noGrp="1"/>
          </p:cNvSpPr>
          <p:nvPr>
            <p:ph type="title"/>
          </p:nvPr>
        </p:nvSpPr>
        <p:spPr>
          <a:xfrm>
            <a:off x="447958" y="973397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2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Conclusion</a:t>
            </a:r>
            <a:br>
              <a:rPr lang="en-IN" sz="3200" b="0" dirty="0">
                <a:solidFill>
                  <a:schemeClr val="bg1"/>
                </a:solidFill>
                <a:effectLst/>
              </a:rPr>
            </a:br>
            <a:br>
              <a:rPr lang="en-IN" dirty="0"/>
            </a:br>
            <a:endParaRPr dirty="0"/>
          </a:p>
        </p:txBody>
      </p:sp>
      <p:sp>
        <p:nvSpPr>
          <p:cNvPr id="1237" name="Google Shape;1237;p52"/>
          <p:cNvSpPr txBox="1">
            <a:spLocks noGrp="1"/>
          </p:cNvSpPr>
          <p:nvPr>
            <p:ph type="subTitle" idx="4294967295"/>
          </p:nvPr>
        </p:nvSpPr>
        <p:spPr>
          <a:xfrm>
            <a:off x="1839906" y="3231769"/>
            <a:ext cx="3048402" cy="1698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Further research and development are ongoing in this field.</a:t>
            </a:r>
            <a:endParaRPr sz="1600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1238" name="Google Shape;1238;p52"/>
          <p:cNvSpPr txBox="1">
            <a:spLocks noGrp="1"/>
          </p:cNvSpPr>
          <p:nvPr>
            <p:ph type="subTitle" idx="4294967295"/>
          </p:nvPr>
        </p:nvSpPr>
        <p:spPr>
          <a:xfrm>
            <a:off x="1839906" y="1776524"/>
            <a:ext cx="3981031" cy="1577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AI-powered renewable energy integration can improve the reliability of the grid</a:t>
            </a: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.</a:t>
            </a:r>
            <a:endParaRPr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grpSp>
        <p:nvGrpSpPr>
          <p:cNvPr id="1245" name="Google Shape;1245;p52"/>
          <p:cNvGrpSpPr/>
          <p:nvPr/>
        </p:nvGrpSpPr>
        <p:grpSpPr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1246" name="Google Shape;1246;p5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2"/>
          <p:cNvGrpSpPr/>
          <p:nvPr/>
        </p:nvGrpSpPr>
        <p:grpSpPr>
          <a:xfrm>
            <a:off x="8285261" y="293918"/>
            <a:ext cx="524682" cy="488069"/>
            <a:chOff x="827350" y="3629733"/>
            <a:chExt cx="1431600" cy="1332067"/>
          </a:xfrm>
        </p:grpSpPr>
        <p:sp>
          <p:nvSpPr>
            <p:cNvPr id="1253" name="Google Shape;1253;p5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52"/>
          <p:cNvGrpSpPr/>
          <p:nvPr/>
        </p:nvGrpSpPr>
        <p:grpSpPr>
          <a:xfrm>
            <a:off x="7846540" y="293932"/>
            <a:ext cx="326119" cy="303312"/>
            <a:chOff x="827350" y="3629733"/>
            <a:chExt cx="1431600" cy="1332067"/>
          </a:xfrm>
        </p:grpSpPr>
        <p:sp>
          <p:nvSpPr>
            <p:cNvPr id="1257" name="Google Shape;1257;p5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52"/>
          <p:cNvSpPr/>
          <p:nvPr/>
        </p:nvSpPr>
        <p:spPr>
          <a:xfrm>
            <a:off x="930006" y="1865849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3500" dirty="0">
              <a:solidFill>
                <a:schemeClr val="lt1"/>
              </a:solidFill>
            </a:endParaRPr>
          </a:p>
        </p:txBody>
      </p:sp>
      <p:sp>
        <p:nvSpPr>
          <p:cNvPr id="1263" name="Google Shape;1263;p52"/>
          <p:cNvSpPr/>
          <p:nvPr/>
        </p:nvSpPr>
        <p:spPr>
          <a:xfrm>
            <a:off x="930006" y="3235876"/>
            <a:ext cx="909900" cy="8520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  <a:latin typeface="Audiowide"/>
                <a:sym typeface="Audiowide"/>
              </a:rPr>
              <a:t>2</a:t>
            </a:r>
            <a:endParaRPr sz="3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5" grpId="0" animBg="1"/>
      <p:bldP spid="1236" grpId="0"/>
      <p:bldP spid="1237" grpId="0" build="p"/>
      <p:bldP spid="1238" grpId="0" build="p"/>
      <p:bldP spid="1260" grpId="0" animBg="1"/>
      <p:bldP spid="12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2"/>
          <p:cNvSpPr/>
          <p:nvPr/>
        </p:nvSpPr>
        <p:spPr>
          <a:xfrm>
            <a:off x="2542792" y="520969"/>
            <a:ext cx="3597814" cy="705666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52"/>
          <p:cNvSpPr txBox="1">
            <a:spLocks noGrp="1"/>
          </p:cNvSpPr>
          <p:nvPr>
            <p:ph type="title"/>
          </p:nvPr>
        </p:nvSpPr>
        <p:spPr>
          <a:xfrm>
            <a:off x="476202" y="972147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2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References</a:t>
            </a:r>
            <a:br>
              <a:rPr lang="en-IN" sz="3200" b="0" dirty="0">
                <a:solidFill>
                  <a:schemeClr val="bg1"/>
                </a:solidFill>
                <a:effectLst/>
              </a:rPr>
            </a:br>
            <a:br>
              <a:rPr lang="en-IN" dirty="0"/>
            </a:br>
            <a:endParaRPr dirty="0"/>
          </a:p>
        </p:txBody>
      </p:sp>
      <p:grpSp>
        <p:nvGrpSpPr>
          <p:cNvPr id="1245" name="Google Shape;1245;p52"/>
          <p:cNvGrpSpPr/>
          <p:nvPr/>
        </p:nvGrpSpPr>
        <p:grpSpPr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1246" name="Google Shape;1246;p5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2"/>
          <p:cNvGrpSpPr/>
          <p:nvPr/>
        </p:nvGrpSpPr>
        <p:grpSpPr>
          <a:xfrm>
            <a:off x="8285261" y="293918"/>
            <a:ext cx="524682" cy="488069"/>
            <a:chOff x="827350" y="3629733"/>
            <a:chExt cx="1431600" cy="1332067"/>
          </a:xfrm>
        </p:grpSpPr>
        <p:sp>
          <p:nvSpPr>
            <p:cNvPr id="1253" name="Google Shape;1253;p5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52"/>
          <p:cNvGrpSpPr/>
          <p:nvPr/>
        </p:nvGrpSpPr>
        <p:grpSpPr>
          <a:xfrm>
            <a:off x="7846540" y="293932"/>
            <a:ext cx="326119" cy="303312"/>
            <a:chOff x="827350" y="3629733"/>
            <a:chExt cx="1431600" cy="1332067"/>
          </a:xfrm>
        </p:grpSpPr>
        <p:sp>
          <p:nvSpPr>
            <p:cNvPr id="1257" name="Google Shape;1257;p5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75BD15-3271-6A62-5FFE-6A2D0B9854D5}"/>
              </a:ext>
            </a:extLst>
          </p:cNvPr>
          <p:cNvSpPr txBox="1"/>
          <p:nvPr/>
        </p:nvSpPr>
        <p:spPr>
          <a:xfrm>
            <a:off x="1182029" y="1680117"/>
            <a:ext cx="796197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0" i="0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Sources of content:  Wikipedia</a:t>
            </a:r>
          </a:p>
          <a:p>
            <a:pPr algn="l"/>
            <a:r>
              <a:rPr lang="en-GB" sz="1600" b="0" i="0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 		         Google scholar</a:t>
            </a:r>
          </a:p>
          <a:p>
            <a:pPr algn="l"/>
            <a:r>
              <a:rPr lang="en-GB" sz="1600" b="0" i="0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                                     World future energy summit</a:t>
            </a:r>
          </a:p>
          <a:p>
            <a:pPr algn="l"/>
            <a:endParaRPr lang="en-GB" sz="1600" b="0" i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pPr algn="l"/>
            <a:r>
              <a:rPr lang="en-GB" sz="1600" b="0" i="0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Sources of picture: Shutterstock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061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5" grpId="0" animBg="1"/>
      <p:bldP spid="123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/>
          <p:nvPr/>
        </p:nvSpPr>
        <p:spPr>
          <a:xfrm>
            <a:off x="1727250" y="2106771"/>
            <a:ext cx="5803799" cy="1077419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4"/>
          <p:cNvSpPr txBox="1">
            <a:spLocks noGrp="1"/>
          </p:cNvSpPr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Thank you for your time </a:t>
            </a:r>
            <a:endParaRPr sz="2800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grpSp>
        <p:nvGrpSpPr>
          <p:cNvPr id="440" name="Google Shape;440;p34"/>
          <p:cNvGrpSpPr/>
          <p:nvPr/>
        </p:nvGrpSpPr>
        <p:grpSpPr>
          <a:xfrm rot="10800000">
            <a:off x="8182795" y="3741521"/>
            <a:ext cx="288601" cy="1096693"/>
            <a:chOff x="1006700" y="2603975"/>
            <a:chExt cx="55450" cy="210700"/>
          </a:xfrm>
        </p:grpSpPr>
        <p:sp>
          <p:nvSpPr>
            <p:cNvPr id="441" name="Google Shape;441;p3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4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448" name="Google Shape;448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452" name="Google Shape;452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4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456" name="Google Shape;456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34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460" name="Google Shape;460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4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464" name="Google Shape;464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 rot="5400000">
            <a:off x="1030707" y="-8854"/>
            <a:ext cx="288601" cy="1096693"/>
            <a:chOff x="1006700" y="2603975"/>
            <a:chExt cx="55450" cy="210700"/>
          </a:xfrm>
        </p:grpSpPr>
        <p:sp>
          <p:nvSpPr>
            <p:cNvPr id="468" name="Google Shape;468;p3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4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475" name="Google Shape;475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 animBg="1"/>
      <p:bldP spid="4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/>
          <p:nvPr/>
        </p:nvSpPr>
        <p:spPr>
          <a:xfrm>
            <a:off x="1727249" y="2066692"/>
            <a:ext cx="5803799" cy="1077419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4"/>
          <p:cNvSpPr txBox="1">
            <a:spLocks noGrp="1"/>
          </p:cNvSpPr>
          <p:nvPr>
            <p:ph type="title"/>
          </p:nvPr>
        </p:nvSpPr>
        <p:spPr>
          <a:xfrm>
            <a:off x="2185837" y="1826418"/>
            <a:ext cx="5133300" cy="21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chemeClr val="bg1"/>
                </a:solidFill>
                <a:latin typeface="Audiowide" panose="020B0604020202020204" charset="0"/>
              </a:rPr>
              <a:t>Any Questions?</a:t>
            </a:r>
            <a:br>
              <a:rPr lang="en-GB" sz="4400" dirty="0">
                <a:solidFill>
                  <a:schemeClr val="bg1"/>
                </a:solidFill>
                <a:latin typeface="Audiowide" panose="020B0604020202020204" charset="0"/>
              </a:rPr>
            </a:br>
            <a:endParaRPr sz="4400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grpSp>
        <p:nvGrpSpPr>
          <p:cNvPr id="440" name="Google Shape;440;p34"/>
          <p:cNvGrpSpPr/>
          <p:nvPr/>
        </p:nvGrpSpPr>
        <p:grpSpPr>
          <a:xfrm rot="10800000">
            <a:off x="8182795" y="3741521"/>
            <a:ext cx="288601" cy="1096693"/>
            <a:chOff x="1006700" y="2603975"/>
            <a:chExt cx="55450" cy="210700"/>
          </a:xfrm>
        </p:grpSpPr>
        <p:sp>
          <p:nvSpPr>
            <p:cNvPr id="441" name="Google Shape;441;p3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4"/>
          <p:cNvGrpSpPr/>
          <p:nvPr/>
        </p:nvGrpSpPr>
        <p:grpSpPr>
          <a:xfrm>
            <a:off x="535539" y="4091671"/>
            <a:ext cx="781224" cy="726909"/>
            <a:chOff x="827350" y="3629733"/>
            <a:chExt cx="1431600" cy="1332067"/>
          </a:xfrm>
        </p:grpSpPr>
        <p:sp>
          <p:nvSpPr>
            <p:cNvPr id="448" name="Google Shape;448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4"/>
          <p:cNvGrpSpPr/>
          <p:nvPr/>
        </p:nvGrpSpPr>
        <p:grpSpPr>
          <a:xfrm>
            <a:off x="1563289" y="4339573"/>
            <a:ext cx="356325" cy="331552"/>
            <a:chOff x="827350" y="3629733"/>
            <a:chExt cx="1431600" cy="1332067"/>
          </a:xfrm>
        </p:grpSpPr>
        <p:sp>
          <p:nvSpPr>
            <p:cNvPr id="452" name="Google Shape;452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4"/>
          <p:cNvGrpSpPr/>
          <p:nvPr/>
        </p:nvGrpSpPr>
        <p:grpSpPr>
          <a:xfrm>
            <a:off x="7697553" y="932393"/>
            <a:ext cx="1096749" cy="1020497"/>
            <a:chOff x="827350" y="3629733"/>
            <a:chExt cx="1431600" cy="1332067"/>
          </a:xfrm>
        </p:grpSpPr>
        <p:sp>
          <p:nvSpPr>
            <p:cNvPr id="456" name="Google Shape;456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34"/>
          <p:cNvGrpSpPr/>
          <p:nvPr/>
        </p:nvGrpSpPr>
        <p:grpSpPr>
          <a:xfrm>
            <a:off x="626658" y="3184190"/>
            <a:ext cx="598982" cy="557337"/>
            <a:chOff x="827350" y="3629733"/>
            <a:chExt cx="1431600" cy="1332067"/>
          </a:xfrm>
        </p:grpSpPr>
        <p:sp>
          <p:nvSpPr>
            <p:cNvPr id="460" name="Google Shape;460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4"/>
          <p:cNvGrpSpPr/>
          <p:nvPr/>
        </p:nvGrpSpPr>
        <p:grpSpPr>
          <a:xfrm>
            <a:off x="7066781" y="683794"/>
            <a:ext cx="464268" cy="431989"/>
            <a:chOff x="827350" y="3629733"/>
            <a:chExt cx="1431600" cy="1332067"/>
          </a:xfrm>
        </p:grpSpPr>
        <p:sp>
          <p:nvSpPr>
            <p:cNvPr id="464" name="Google Shape;464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4"/>
          <p:cNvGrpSpPr/>
          <p:nvPr/>
        </p:nvGrpSpPr>
        <p:grpSpPr>
          <a:xfrm rot="5400000">
            <a:off x="1030707" y="-8854"/>
            <a:ext cx="288601" cy="1096693"/>
            <a:chOff x="1006700" y="2603975"/>
            <a:chExt cx="55450" cy="210700"/>
          </a:xfrm>
        </p:grpSpPr>
        <p:sp>
          <p:nvSpPr>
            <p:cNvPr id="468" name="Google Shape;468;p3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4"/>
          <p:cNvGrpSpPr/>
          <p:nvPr/>
        </p:nvGrpSpPr>
        <p:grpSpPr>
          <a:xfrm>
            <a:off x="7697549" y="373732"/>
            <a:ext cx="356325" cy="331552"/>
            <a:chOff x="827350" y="3629733"/>
            <a:chExt cx="1431600" cy="1332067"/>
          </a:xfrm>
        </p:grpSpPr>
        <p:sp>
          <p:nvSpPr>
            <p:cNvPr id="475" name="Google Shape;475;p3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073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 animBg="1"/>
      <p:bldP spid="4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"/>
          <p:cNvSpPr/>
          <p:nvPr/>
        </p:nvSpPr>
        <p:spPr>
          <a:xfrm>
            <a:off x="929640" y="1114164"/>
            <a:ext cx="4924644" cy="151473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"/>
          <p:cNvSpPr txBox="1">
            <a:spLocks noGrp="1"/>
          </p:cNvSpPr>
          <p:nvPr>
            <p:ph type="title"/>
          </p:nvPr>
        </p:nvSpPr>
        <p:spPr>
          <a:xfrm>
            <a:off x="1204189" y="990023"/>
            <a:ext cx="5463311" cy="578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IN" sz="32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AI-powered Renewable Energy Integration</a:t>
            </a:r>
            <a:br>
              <a:rPr lang="en-IN" sz="3600" b="0" dirty="0">
                <a:effectLst/>
              </a:rPr>
            </a:br>
            <a:br>
              <a:rPr lang="en-IN" dirty="0"/>
            </a:br>
            <a:endParaRPr dirty="0"/>
          </a:p>
        </p:txBody>
      </p:sp>
      <p:sp>
        <p:nvSpPr>
          <p:cNvPr id="540" name="Google Shape;540;p36"/>
          <p:cNvSpPr txBox="1">
            <a:spLocks noGrp="1"/>
          </p:cNvSpPr>
          <p:nvPr>
            <p:ph type="subTitle" idx="1"/>
          </p:nvPr>
        </p:nvSpPr>
        <p:spPr>
          <a:xfrm>
            <a:off x="424632" y="3225916"/>
            <a:ext cx="6129168" cy="2166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Lexend"/>
              </a:rPr>
              <a:t>	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Our idea of innovation revolves around using AI to help utilities and power grids integrate renewable energy sources into the grid more effectively.</a:t>
            </a:r>
            <a:endParaRPr lang="en-GB" sz="2000" b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pPr algn="l"/>
            <a:br>
              <a:rPr lang="en-GB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grpSp>
        <p:nvGrpSpPr>
          <p:cNvPr id="541" name="Google Shape;541;p36"/>
          <p:cNvGrpSpPr/>
          <p:nvPr/>
        </p:nvGrpSpPr>
        <p:grpSpPr>
          <a:xfrm>
            <a:off x="424632" y="3695521"/>
            <a:ext cx="288601" cy="1096693"/>
            <a:chOff x="1006700" y="2603975"/>
            <a:chExt cx="55450" cy="210700"/>
          </a:xfrm>
        </p:grpSpPr>
        <p:sp>
          <p:nvSpPr>
            <p:cNvPr id="542" name="Google Shape;542;p3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6"/>
          <p:cNvGrpSpPr/>
          <p:nvPr/>
        </p:nvGrpSpPr>
        <p:grpSpPr>
          <a:xfrm>
            <a:off x="7351974" y="351277"/>
            <a:ext cx="1178637" cy="1096691"/>
            <a:chOff x="827350" y="3629733"/>
            <a:chExt cx="1431600" cy="1332067"/>
          </a:xfrm>
        </p:grpSpPr>
        <p:sp>
          <p:nvSpPr>
            <p:cNvPr id="549" name="Google Shape;549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7916327" y="1616596"/>
            <a:ext cx="781224" cy="726909"/>
            <a:chOff x="827350" y="3629733"/>
            <a:chExt cx="1431600" cy="1332067"/>
          </a:xfrm>
        </p:grpSpPr>
        <p:sp>
          <p:nvSpPr>
            <p:cNvPr id="553" name="Google Shape;553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36"/>
          <p:cNvGrpSpPr/>
          <p:nvPr/>
        </p:nvGrpSpPr>
        <p:grpSpPr>
          <a:xfrm>
            <a:off x="6235139" y="539499"/>
            <a:ext cx="637062" cy="592770"/>
            <a:chOff x="827350" y="3629733"/>
            <a:chExt cx="1431600" cy="1332067"/>
          </a:xfrm>
        </p:grpSpPr>
        <p:sp>
          <p:nvSpPr>
            <p:cNvPr id="557" name="Google Shape;557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36"/>
          <p:cNvGrpSpPr/>
          <p:nvPr/>
        </p:nvGrpSpPr>
        <p:grpSpPr>
          <a:xfrm>
            <a:off x="6886468" y="329561"/>
            <a:ext cx="451240" cy="419868"/>
            <a:chOff x="827350" y="3629733"/>
            <a:chExt cx="1431600" cy="1332067"/>
          </a:xfrm>
        </p:grpSpPr>
        <p:sp>
          <p:nvSpPr>
            <p:cNvPr id="561" name="Google Shape;561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  <p:bldP spid="5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udiowide" panose="020B0604020202020204" charset="0"/>
            </a:endParaRPr>
          </a:p>
        </p:txBody>
      </p:sp>
      <p:sp>
        <p:nvSpPr>
          <p:cNvPr id="795" name="Google Shape;795;p42"/>
          <p:cNvSpPr txBox="1">
            <a:spLocks noGrp="1"/>
          </p:cNvSpPr>
          <p:nvPr>
            <p:ph type="title"/>
          </p:nvPr>
        </p:nvSpPr>
        <p:spPr>
          <a:xfrm>
            <a:off x="580738" y="864477"/>
            <a:ext cx="7489158" cy="720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32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Introduction</a:t>
            </a:r>
            <a:br>
              <a:rPr lang="en-IN" sz="3200" b="0" dirty="0">
                <a:solidFill>
                  <a:schemeClr val="bg1"/>
                </a:solidFill>
                <a:effectLst/>
                <a:latin typeface="Audiowide" panose="020B0604020202020204" charset="0"/>
              </a:rPr>
            </a:br>
            <a:br>
              <a:rPr lang="en-IN" dirty="0">
                <a:latin typeface="Audiowide" panose="020B0604020202020204" charset="0"/>
              </a:rPr>
            </a:br>
            <a:endParaRPr dirty="0">
              <a:latin typeface="Audiowide" panose="020B0604020202020204" charset="0"/>
            </a:endParaRPr>
          </a:p>
        </p:txBody>
      </p:sp>
      <p:grpSp>
        <p:nvGrpSpPr>
          <p:cNvPr id="797" name="Google Shape;797;p42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798" name="Google Shape;798;p4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</p:grpSp>
      <p:grpSp>
        <p:nvGrpSpPr>
          <p:cNvPr id="804" name="Google Shape;804;p42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805" name="Google Shape;805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</p:grpSp>
      <p:grpSp>
        <p:nvGrpSpPr>
          <p:cNvPr id="808" name="Google Shape;808;p42"/>
          <p:cNvGrpSpPr/>
          <p:nvPr/>
        </p:nvGrpSpPr>
        <p:grpSpPr>
          <a:xfrm>
            <a:off x="7806213" y="3320828"/>
            <a:ext cx="510366" cy="474882"/>
            <a:chOff x="827350" y="3629733"/>
            <a:chExt cx="1431600" cy="1332067"/>
          </a:xfrm>
        </p:grpSpPr>
        <p:sp>
          <p:nvSpPr>
            <p:cNvPr id="809" name="Google Shape;809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</p:grpSp>
      <p:grpSp>
        <p:nvGrpSpPr>
          <p:cNvPr id="812" name="Google Shape;812;p42"/>
          <p:cNvGrpSpPr/>
          <p:nvPr/>
        </p:nvGrpSpPr>
        <p:grpSpPr>
          <a:xfrm>
            <a:off x="7299416" y="4434355"/>
            <a:ext cx="401134" cy="373245"/>
            <a:chOff x="827350" y="3629733"/>
            <a:chExt cx="1431600" cy="1332067"/>
          </a:xfrm>
        </p:grpSpPr>
        <p:sp>
          <p:nvSpPr>
            <p:cNvPr id="813" name="Google Shape;813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udiowide" panose="020B060402020202020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7E87EC-D38E-245D-B0FC-D8C0CC50471E}"/>
              </a:ext>
            </a:extLst>
          </p:cNvPr>
          <p:cNvSpPr txBox="1"/>
          <p:nvPr/>
        </p:nvSpPr>
        <p:spPr>
          <a:xfrm>
            <a:off x="827421" y="1519889"/>
            <a:ext cx="618606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Renewable energy is a hot topic these days. There is a surge in the demand and need to shift towards renewable energy from the conventional sources of energy. But the energy produced is also not being used up to the mark.</a:t>
            </a:r>
            <a:endParaRPr lang="en-GB" sz="1600" b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sz="1600" dirty="0">
                <a:solidFill>
                  <a:schemeClr val="bg1"/>
                </a:solidFill>
                <a:latin typeface="Audiowide" panose="020B0604020202020204" charset="0"/>
              </a:rPr>
            </a:b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Our innovation mainly aims at controlling the losses occurring in the overall consumption process of renewable energy and to develop a machine that </a:t>
            </a:r>
            <a:r>
              <a:rPr lang="en-GB" sz="1600" b="0" i="0" u="none" strike="noStrike" dirty="0" err="1">
                <a:solidFill>
                  <a:schemeClr val="bg1"/>
                </a:solidFill>
                <a:effectLst/>
                <a:latin typeface="Audiowide" panose="020B0604020202020204" charset="0"/>
              </a:rPr>
              <a:t>centers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 on an AI model that can interpret the working principle along with training the AI efficiently to reduce the power losses.</a:t>
            </a:r>
            <a:endParaRPr lang="en-GB" sz="1600" b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br>
              <a:rPr lang="en-GB" dirty="0">
                <a:latin typeface="Audiowide" panose="020B0604020202020204" charset="0"/>
              </a:rPr>
            </a:br>
            <a:endParaRPr lang="en-IN" dirty="0">
              <a:latin typeface="Audiowid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" grpId="0" animBg="1"/>
      <p:bldP spid="7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2"/>
          <p:cNvSpPr/>
          <p:nvPr/>
        </p:nvSpPr>
        <p:spPr>
          <a:xfrm>
            <a:off x="713224" y="510300"/>
            <a:ext cx="7765323" cy="432224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 txBox="1">
            <a:spLocks noGrp="1"/>
          </p:cNvSpPr>
          <p:nvPr>
            <p:ph type="title"/>
          </p:nvPr>
        </p:nvSpPr>
        <p:spPr>
          <a:xfrm>
            <a:off x="777240" y="864477"/>
            <a:ext cx="7489158" cy="720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Current flaws of Renewable energy generation</a:t>
            </a:r>
            <a:br>
              <a:rPr lang="en-GB" sz="1200" b="0" dirty="0">
                <a:effectLst/>
              </a:rPr>
            </a:br>
            <a:br>
              <a:rPr lang="en-GB" sz="1200" dirty="0"/>
            </a:br>
            <a:br>
              <a:rPr lang="en-IN" dirty="0"/>
            </a:br>
            <a:endParaRPr dirty="0"/>
          </a:p>
        </p:txBody>
      </p:sp>
      <p:grpSp>
        <p:nvGrpSpPr>
          <p:cNvPr id="797" name="Google Shape;797;p42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798" name="Google Shape;798;p4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2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805" name="Google Shape;805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2"/>
          <p:cNvGrpSpPr/>
          <p:nvPr/>
        </p:nvGrpSpPr>
        <p:grpSpPr>
          <a:xfrm>
            <a:off x="7771279" y="3271162"/>
            <a:ext cx="510366" cy="474882"/>
            <a:chOff x="827350" y="3629733"/>
            <a:chExt cx="1431600" cy="1332067"/>
          </a:xfrm>
        </p:grpSpPr>
        <p:sp>
          <p:nvSpPr>
            <p:cNvPr id="809" name="Google Shape;809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2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813" name="Google Shape;813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7E87EC-D38E-245D-B0FC-D8C0CC50471E}"/>
              </a:ext>
            </a:extLst>
          </p:cNvPr>
          <p:cNvSpPr txBox="1"/>
          <p:nvPr/>
        </p:nvSpPr>
        <p:spPr>
          <a:xfrm>
            <a:off x="621460" y="1002643"/>
            <a:ext cx="647092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Intermittency and Variability: renewable energy sources fluctuate according to the time of day and the weather, making a steady supply of power difficult to achieve. </a:t>
            </a:r>
            <a:endParaRPr lang="en-GB" b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solidFill>
                  <a:schemeClr val="bg1"/>
                </a:solidFill>
                <a:effectLst/>
                <a:latin typeface="Audiowide" panose="020B0604020202020204" charset="0"/>
              </a:rPr>
            </a:br>
            <a:r>
              <a:rPr lang="en-GB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Resource dependence: Geographical differences affect where renewable resources are available. Solar and wind energy are more advantageous in areas with plentiful sunlight and wind resources than in other areas.</a:t>
            </a:r>
            <a:endParaRPr lang="en-GB" b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solidFill>
                  <a:schemeClr val="bg1"/>
                </a:solidFill>
                <a:effectLst/>
                <a:latin typeface="Audiowide" panose="020B0604020202020204" charset="0"/>
              </a:rPr>
            </a:br>
            <a:r>
              <a:rPr lang="en-GB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Energy conversion losses: Energy conversion processes, such as the transformation of sunlight to electricity in solar panels, are not 100% efficient. Some energy is lost as heat during these conversions, reducing overall efficiency.</a:t>
            </a:r>
            <a:endParaRPr lang="en-GB" b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GB" b="0" dirty="0">
                <a:solidFill>
                  <a:schemeClr val="bg1"/>
                </a:solidFill>
                <a:effectLst/>
                <a:latin typeface="Audiowide" panose="020B0604020202020204" charset="0"/>
              </a:rPr>
            </a:br>
            <a:r>
              <a:rPr lang="en-GB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Maintenance and reliability:  Components can wear out or break down, leading to energy losses during downtime.</a:t>
            </a:r>
            <a:endParaRPr lang="en-GB" b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br>
              <a:rPr lang="en-GB" sz="1200" dirty="0">
                <a:latin typeface="Audiowide" panose="020B0604020202020204" charset="0"/>
              </a:rPr>
            </a:br>
            <a:br>
              <a:rPr lang="en-GB" sz="1200" dirty="0">
                <a:latin typeface="Audiowide" panose="020B0604020202020204" charset="0"/>
              </a:rPr>
            </a:br>
            <a:endParaRPr lang="en-IN" sz="1200" dirty="0">
              <a:latin typeface="Audiowid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34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" grpId="0" animBg="1"/>
      <p:bldP spid="79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 txBox="1">
            <a:spLocks noGrp="1"/>
          </p:cNvSpPr>
          <p:nvPr>
            <p:ph type="title"/>
          </p:nvPr>
        </p:nvSpPr>
        <p:spPr>
          <a:xfrm>
            <a:off x="661678" y="420528"/>
            <a:ext cx="7823079" cy="7207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How can our innovation help to overcome the flaws?</a:t>
            </a:r>
            <a:endParaRPr sz="2000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grpSp>
        <p:nvGrpSpPr>
          <p:cNvPr id="797" name="Google Shape;797;p42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798" name="Google Shape;798;p4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2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805" name="Google Shape;805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2"/>
          <p:cNvGrpSpPr/>
          <p:nvPr/>
        </p:nvGrpSpPr>
        <p:grpSpPr>
          <a:xfrm>
            <a:off x="7771279" y="3271162"/>
            <a:ext cx="510366" cy="474882"/>
            <a:chOff x="827350" y="3629733"/>
            <a:chExt cx="1431600" cy="1332067"/>
          </a:xfrm>
        </p:grpSpPr>
        <p:sp>
          <p:nvSpPr>
            <p:cNvPr id="809" name="Google Shape;809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2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813" name="Google Shape;813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7E87EC-D38E-245D-B0FC-D8C0CC50471E}"/>
              </a:ext>
            </a:extLst>
          </p:cNvPr>
          <p:cNvSpPr txBox="1"/>
          <p:nvPr/>
        </p:nvSpPr>
        <p:spPr>
          <a:xfrm>
            <a:off x="827421" y="1519889"/>
            <a:ext cx="628500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It will help to collect data about the various weather conditions and accordingly determine the required power distribution to the consumer from the previous energy stored 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It will determine the output by observing and monitoring the behaviour of the consumer to which the power grid will adjust itself 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It can also help to predict further usages of power through ML and past data and store that excess power beforehand.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Excess power can be used to supply when there is absence of renewable energy.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Prevention of various cases such as loadshedding. </a:t>
            </a:r>
          </a:p>
          <a:p>
            <a:br>
              <a:rPr lang="en-GB" sz="2400" b="0" dirty="0">
                <a:effectLst/>
              </a:rPr>
            </a:br>
            <a:br>
              <a:rPr lang="en-GB" sz="2400" b="0" dirty="0">
                <a:effectLst/>
              </a:rPr>
            </a:br>
            <a:br>
              <a:rPr lang="en-GB" sz="2400" dirty="0"/>
            </a:br>
            <a:br>
              <a:rPr lang="en-GB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021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" grpId="0" animBg="1"/>
      <p:bldP spid="79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2"/>
          <p:cNvSpPr/>
          <p:nvPr/>
        </p:nvSpPr>
        <p:spPr>
          <a:xfrm>
            <a:off x="713225" y="510300"/>
            <a:ext cx="4654229" cy="1525824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 txBox="1">
            <a:spLocks noGrp="1"/>
          </p:cNvSpPr>
          <p:nvPr>
            <p:ph type="title"/>
          </p:nvPr>
        </p:nvSpPr>
        <p:spPr>
          <a:xfrm>
            <a:off x="888623" y="497239"/>
            <a:ext cx="4404489" cy="1525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How our innovation will help battle these complications : </a:t>
            </a:r>
            <a:endParaRPr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grpSp>
        <p:nvGrpSpPr>
          <p:cNvPr id="797" name="Google Shape;797;p42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798" name="Google Shape;798;p4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42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805" name="Google Shape;805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2"/>
          <p:cNvGrpSpPr/>
          <p:nvPr/>
        </p:nvGrpSpPr>
        <p:grpSpPr>
          <a:xfrm>
            <a:off x="7771279" y="3271162"/>
            <a:ext cx="510366" cy="474882"/>
            <a:chOff x="827350" y="3629733"/>
            <a:chExt cx="1431600" cy="1332067"/>
          </a:xfrm>
        </p:grpSpPr>
        <p:sp>
          <p:nvSpPr>
            <p:cNvPr id="809" name="Google Shape;809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2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813" name="Google Shape;813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7E87EC-D38E-245D-B0FC-D8C0CC50471E}"/>
              </a:ext>
            </a:extLst>
          </p:cNvPr>
          <p:cNvSpPr txBox="1"/>
          <p:nvPr/>
        </p:nvSpPr>
        <p:spPr>
          <a:xfrm>
            <a:off x="517432" y="2204205"/>
            <a:ext cx="78263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It makes near to accurate predictions helping to reduce power loss.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Cheaper in price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Will first dry run by installing it in a working power grid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Works on real time data and takes decisions according to it helping to save power</a:t>
            </a:r>
          </a:p>
        </p:txBody>
      </p:sp>
    </p:spTree>
    <p:extLst>
      <p:ext uri="{BB962C8B-B14F-4D97-AF65-F5344CB8AC3E}">
        <p14:creationId xmlns:p14="http://schemas.microsoft.com/office/powerpoint/2010/main" val="471851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" grpId="0" animBg="1"/>
      <p:bldP spid="795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147597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4182000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688802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2615361" y="31900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5844882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2"/>
          <p:cNvSpPr txBox="1">
            <a:spLocks noGrp="1"/>
          </p:cNvSpPr>
          <p:nvPr>
            <p:ph type="subTitle" idx="5"/>
          </p:nvPr>
        </p:nvSpPr>
        <p:spPr>
          <a:xfrm>
            <a:off x="5211272" y="3665561"/>
            <a:ext cx="2165220" cy="1315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Monitor and evaluate the AI model's performance</a:t>
            </a: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udiowide" panose="020B0604020202020204" charset="0"/>
              </a:rPr>
              <a:t>.</a:t>
            </a:r>
            <a:endParaRPr dirty="0">
              <a:latin typeface="Audiowide" panose="020B0604020202020204" charset="0"/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subTitle" idx="7"/>
          </p:nvPr>
        </p:nvSpPr>
        <p:spPr>
          <a:xfrm>
            <a:off x="3102434" y="1789768"/>
            <a:ext cx="2706025" cy="1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Collect data on renewable energy output, weather conditions, and grid operations.</a:t>
            </a:r>
            <a:endParaRPr lang="en-GB" b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br>
              <a:rPr lang="en-GB" dirty="0">
                <a:solidFill>
                  <a:schemeClr val="bg1"/>
                </a:solidFill>
                <a:latin typeface="Audiowide" panose="020B0604020202020204" charset="0"/>
              </a:rPr>
            </a:br>
            <a:endParaRPr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360" name="Google Shape;360;p32"/>
          <p:cNvSpPr txBox="1">
            <a:spLocks noGrp="1"/>
          </p:cNvSpPr>
          <p:nvPr>
            <p:ph type="title" idx="21"/>
          </p:nvPr>
        </p:nvSpPr>
        <p:spPr>
          <a:xfrm>
            <a:off x="713678" y="539999"/>
            <a:ext cx="7754338" cy="600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Steps to Implement AI-powered Renewable Energy Integration</a:t>
            </a:r>
            <a:endParaRPr sz="1600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361" name="Google Shape;361;p32"/>
          <p:cNvSpPr txBox="1">
            <a:spLocks noGrp="1"/>
          </p:cNvSpPr>
          <p:nvPr>
            <p:ph type="title" idx="8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2" name="Google Shape;362;p32"/>
          <p:cNvSpPr txBox="1">
            <a:spLocks noGrp="1"/>
          </p:cNvSpPr>
          <p:nvPr>
            <p:ph type="title" idx="9"/>
          </p:nvPr>
        </p:nvSpPr>
        <p:spPr>
          <a:xfrm>
            <a:off x="5784282" y="319002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65" name="Google Shape;365;p32"/>
          <p:cNvSpPr txBox="1">
            <a:spLocks noGrp="1"/>
          </p:cNvSpPr>
          <p:nvPr>
            <p:ph type="subTitle" idx="1"/>
          </p:nvPr>
        </p:nvSpPr>
        <p:spPr>
          <a:xfrm>
            <a:off x="594384" y="1777211"/>
            <a:ext cx="1841307" cy="1092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Train the AI model using the collected data.</a:t>
            </a:r>
            <a:endParaRPr lang="en-GB" b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br>
              <a:rPr lang="en-GB" dirty="0">
                <a:solidFill>
                  <a:schemeClr val="bg1"/>
                </a:solidFill>
                <a:latin typeface="Audiowide" panose="020B0604020202020204" charset="0"/>
              </a:rPr>
            </a:br>
            <a:endParaRPr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3"/>
          </p:nvPr>
        </p:nvSpPr>
        <p:spPr>
          <a:xfrm>
            <a:off x="1896540" y="3734369"/>
            <a:ext cx="2285460" cy="1246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Monitor and evaluate the AI model's performance.</a:t>
            </a:r>
            <a:endParaRPr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370" name="Google Shape;370;p32"/>
          <p:cNvSpPr txBox="1">
            <a:spLocks noGrp="1"/>
          </p:cNvSpPr>
          <p:nvPr>
            <p:ph type="title" idx="13"/>
          </p:nvPr>
        </p:nvSpPr>
        <p:spPr>
          <a:xfrm>
            <a:off x="2545919" y="3229927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71" name="Google Shape;371;p32"/>
          <p:cNvSpPr txBox="1">
            <a:spLocks noGrp="1"/>
          </p:cNvSpPr>
          <p:nvPr>
            <p:ph type="title" idx="14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18"/>
          </p:nvPr>
        </p:nvSpPr>
        <p:spPr>
          <a:xfrm>
            <a:off x="6039029" y="1849071"/>
            <a:ext cx="2342740" cy="162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Choose an AI algorithm suitable for the utility's needs.</a:t>
            </a:r>
            <a:endParaRPr lang="en-GB" b="0" dirty="0">
              <a:solidFill>
                <a:schemeClr val="bg1"/>
              </a:solidFill>
              <a:effectLst/>
              <a:latin typeface="Audiowide" panose="020B0604020202020204" charset="0"/>
            </a:endParaRPr>
          </a:p>
          <a:p>
            <a:br>
              <a:rPr lang="en-GB" dirty="0">
                <a:solidFill>
                  <a:schemeClr val="bg1"/>
                </a:solidFill>
              </a:rPr>
            </a:br>
            <a:endParaRPr dirty="0">
              <a:solidFill>
                <a:schemeClr val="bg1"/>
              </a:solidFill>
            </a:endParaRPr>
          </a:p>
        </p:txBody>
      </p:sp>
      <p:sp>
        <p:nvSpPr>
          <p:cNvPr id="376" name="Google Shape;376;p32"/>
          <p:cNvSpPr txBox="1">
            <a:spLocks noGrp="1"/>
          </p:cNvSpPr>
          <p:nvPr>
            <p:ph type="title" idx="20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77" name="Google Shape;377;p32"/>
          <p:cNvGrpSpPr/>
          <p:nvPr/>
        </p:nvGrpSpPr>
        <p:grpSpPr>
          <a:xfrm rot="5400000">
            <a:off x="8179407" y="4316346"/>
            <a:ext cx="288601" cy="1096693"/>
            <a:chOff x="1006700" y="2603975"/>
            <a:chExt cx="55450" cy="210700"/>
          </a:xfrm>
        </p:grpSpPr>
        <p:sp>
          <p:nvSpPr>
            <p:cNvPr id="378" name="Google Shape;378;p3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32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85" name="Google Shape;385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2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89" name="Google Shape;389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8" grpId="0" build="p"/>
      <p:bldP spid="359" grpId="0" uiExpand="1" build="p"/>
      <p:bldP spid="360" grpId="0"/>
      <p:bldP spid="365" grpId="0" uiExpand="1" build="p"/>
      <p:bldP spid="367" grpId="0" build="p"/>
      <p:bldP spid="37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BA1A0D-74F2-B6BC-53A5-4244112C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48" y="1294142"/>
            <a:ext cx="3228427" cy="2582741"/>
          </a:xfrm>
          <a:prstGeom prst="rect">
            <a:avLst/>
          </a:prstGeom>
        </p:spPr>
      </p:pic>
      <p:sp>
        <p:nvSpPr>
          <p:cNvPr id="396" name="Google Shape;396;p33"/>
          <p:cNvSpPr/>
          <p:nvPr/>
        </p:nvSpPr>
        <p:spPr>
          <a:xfrm>
            <a:off x="1478093" y="1286004"/>
            <a:ext cx="3205835" cy="882737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subTitle" idx="1"/>
          </p:nvPr>
        </p:nvSpPr>
        <p:spPr>
          <a:xfrm>
            <a:off x="1499935" y="2341547"/>
            <a:ext cx="3308905" cy="1748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Collect data from renewable energy sources, weather stations, and smart grid sensors.</a:t>
            </a:r>
          </a:p>
        </p:txBody>
      </p:sp>
      <p:sp>
        <p:nvSpPr>
          <p:cNvPr id="399" name="Google Shape;399;p33"/>
          <p:cNvSpPr txBox="1">
            <a:spLocks noGrp="1"/>
          </p:cNvSpPr>
          <p:nvPr>
            <p:ph type="title" idx="2"/>
          </p:nvPr>
        </p:nvSpPr>
        <p:spPr>
          <a:xfrm>
            <a:off x="1563013" y="1213029"/>
            <a:ext cx="3053872" cy="1017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3200" dirty="0">
                <a:solidFill>
                  <a:schemeClr val="bg1"/>
                </a:solidFill>
                <a:latin typeface="Audiowide" panose="020B0604020202020204" charset="0"/>
              </a:rPr>
              <a:t>Collect Data</a:t>
            </a:r>
            <a:endParaRPr sz="3200" dirty="0">
              <a:solidFill>
                <a:schemeClr val="bg1"/>
              </a:solidFill>
            </a:endParaRPr>
          </a:p>
        </p:txBody>
      </p:sp>
      <p:grpSp>
        <p:nvGrpSpPr>
          <p:cNvPr id="400" name="Google Shape;400;p33"/>
          <p:cNvGrpSpPr/>
          <p:nvPr/>
        </p:nvGrpSpPr>
        <p:grpSpPr>
          <a:xfrm rot="10800000">
            <a:off x="8057882" y="382596"/>
            <a:ext cx="288601" cy="1096693"/>
            <a:chOff x="1006700" y="2603975"/>
            <a:chExt cx="55450" cy="210700"/>
          </a:xfrm>
        </p:grpSpPr>
        <p:sp>
          <p:nvSpPr>
            <p:cNvPr id="401" name="Google Shape;401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3"/>
          <p:cNvGrpSpPr/>
          <p:nvPr/>
        </p:nvGrpSpPr>
        <p:grpSpPr>
          <a:xfrm>
            <a:off x="558602" y="508321"/>
            <a:ext cx="781224" cy="726909"/>
            <a:chOff x="827350" y="3629733"/>
            <a:chExt cx="1431600" cy="1332067"/>
          </a:xfrm>
        </p:grpSpPr>
        <p:sp>
          <p:nvSpPr>
            <p:cNvPr id="408" name="Google Shape;40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1387564" y="321673"/>
            <a:ext cx="356325" cy="331552"/>
            <a:chOff x="827350" y="3629733"/>
            <a:chExt cx="1431600" cy="1332067"/>
          </a:xfrm>
        </p:grpSpPr>
        <p:sp>
          <p:nvSpPr>
            <p:cNvPr id="412" name="Google Shape;412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7535706" y="3842970"/>
            <a:ext cx="895075" cy="838709"/>
            <a:chOff x="827518" y="3620510"/>
            <a:chExt cx="1431432" cy="1341290"/>
          </a:xfrm>
        </p:grpSpPr>
        <p:sp>
          <p:nvSpPr>
            <p:cNvPr id="416" name="Google Shape;416;p33"/>
            <p:cNvSpPr/>
            <p:nvPr/>
          </p:nvSpPr>
          <p:spPr>
            <a:xfrm>
              <a:off x="827518" y="3620510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3"/>
          <p:cNvGrpSpPr/>
          <p:nvPr/>
        </p:nvGrpSpPr>
        <p:grpSpPr>
          <a:xfrm>
            <a:off x="7902683" y="2980240"/>
            <a:ext cx="598982" cy="557337"/>
            <a:chOff x="827350" y="3629733"/>
            <a:chExt cx="1431600" cy="1332067"/>
          </a:xfrm>
        </p:grpSpPr>
        <p:sp>
          <p:nvSpPr>
            <p:cNvPr id="420" name="Google Shape;42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3"/>
          <p:cNvGrpSpPr/>
          <p:nvPr/>
        </p:nvGrpSpPr>
        <p:grpSpPr>
          <a:xfrm>
            <a:off x="6634531" y="4239131"/>
            <a:ext cx="464268" cy="431989"/>
            <a:chOff x="827350" y="3629733"/>
            <a:chExt cx="1431600" cy="1332067"/>
          </a:xfrm>
        </p:grpSpPr>
        <p:sp>
          <p:nvSpPr>
            <p:cNvPr id="424" name="Google Shape;42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3"/>
          <p:cNvGrpSpPr/>
          <p:nvPr/>
        </p:nvGrpSpPr>
        <p:grpSpPr>
          <a:xfrm rot="5400000">
            <a:off x="962657" y="3906771"/>
            <a:ext cx="288601" cy="1096693"/>
            <a:chOff x="1006700" y="2603975"/>
            <a:chExt cx="55450" cy="210700"/>
          </a:xfrm>
        </p:grpSpPr>
        <p:sp>
          <p:nvSpPr>
            <p:cNvPr id="428" name="Google Shape;428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8" grpId="0" build="p"/>
      <p:bldP spid="3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8"/>
          <p:cNvSpPr/>
          <p:nvPr/>
        </p:nvSpPr>
        <p:spPr>
          <a:xfrm>
            <a:off x="2041228" y="331295"/>
            <a:ext cx="5449682" cy="592873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title" idx="6"/>
          </p:nvPr>
        </p:nvSpPr>
        <p:spPr>
          <a:xfrm>
            <a:off x="1007451" y="767459"/>
            <a:ext cx="7386079" cy="6741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Choose an AI Algorithm</a:t>
            </a:r>
            <a:br>
              <a:rPr lang="en-IN" b="0" dirty="0">
                <a:effectLst/>
              </a:rPr>
            </a:br>
            <a:br>
              <a:rPr lang="en-IN" dirty="0"/>
            </a:br>
            <a:endParaRPr dirty="0"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1"/>
          </p:nvPr>
        </p:nvSpPr>
        <p:spPr>
          <a:xfrm>
            <a:off x="970890" y="1008209"/>
            <a:ext cx="6775692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Consider algorithms like support vector machines, random forests, and deep learning algorithms.</a:t>
            </a:r>
          </a:p>
        </p:txBody>
      </p:sp>
      <p:sp>
        <p:nvSpPr>
          <p:cNvPr id="638" name="Google Shape;638;p38"/>
          <p:cNvSpPr txBox="1">
            <a:spLocks noGrp="1"/>
          </p:cNvSpPr>
          <p:nvPr>
            <p:ph type="subTitle" idx="3"/>
          </p:nvPr>
        </p:nvSpPr>
        <p:spPr>
          <a:xfrm>
            <a:off x="404436" y="1929087"/>
            <a:ext cx="8507868" cy="1594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Support vector machines (SVMs) are a type of machine learning algorithm that can be used for classification and regression tasks. SVMs are well-suited for renewable energy integration because they are able to handle noisy and incomplete data.</a:t>
            </a:r>
          </a:p>
        </p:txBody>
      </p:sp>
      <p:sp>
        <p:nvSpPr>
          <p:cNvPr id="640" name="Google Shape;640;p38"/>
          <p:cNvSpPr txBox="1">
            <a:spLocks noGrp="1"/>
          </p:cNvSpPr>
          <p:nvPr>
            <p:ph type="subTitle" idx="5"/>
          </p:nvPr>
        </p:nvSpPr>
        <p:spPr>
          <a:xfrm>
            <a:off x="480958" y="3488016"/>
            <a:ext cx="8570222" cy="1454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800" b="0" i="0" u="none" strike="noStrike" dirty="0">
                <a:solidFill>
                  <a:schemeClr val="bg1"/>
                </a:solidFill>
                <a:effectLst/>
                <a:latin typeface="Audiowide" panose="020B0604020202020204" charset="0"/>
              </a:rPr>
              <a:t>Deep learning algorithms are a type of machine learning algorithm that uses artificial neural networks to learn from data. Deep learning algorithms are well-suited for renewable energy integration because they can learn complex relationships between data points.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1" name="Google Shape;641;p38"/>
          <p:cNvGrpSpPr/>
          <p:nvPr/>
        </p:nvGrpSpPr>
        <p:grpSpPr>
          <a:xfrm rot="5400000">
            <a:off x="8219657" y="4333871"/>
            <a:ext cx="288601" cy="1096693"/>
            <a:chOff x="1006700" y="2603975"/>
            <a:chExt cx="55450" cy="210700"/>
          </a:xfrm>
        </p:grpSpPr>
        <p:sp>
          <p:nvSpPr>
            <p:cNvPr id="642" name="Google Shape;642;p38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649" name="Google Shape;649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38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653" name="Google Shape;653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8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657" name="Google Shape;657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animBg="1"/>
      <p:bldP spid="634" grpId="0"/>
      <p:bldP spid="636" grpId="0" build="p"/>
      <p:bldP spid="638" grpId="0" build="p"/>
      <p:bldP spid="640" grpId="0" build="p"/>
    </p:bldLst>
  </p:timing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768</Words>
  <Application>Microsoft Office PowerPoint</Application>
  <PresentationFormat>On-screen Show (16:9)</PresentationFormat>
  <Paragraphs>75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Audiowide</vt:lpstr>
      <vt:lpstr>Times New Roman</vt:lpstr>
      <vt:lpstr>Lexend</vt:lpstr>
      <vt:lpstr>Arial</vt:lpstr>
      <vt:lpstr>Karla</vt:lpstr>
      <vt:lpstr>Cyber-Futuristic AI Technology Thesis Defense by Slidesgo</vt:lpstr>
      <vt:lpstr>TEAM MEMBERS: Anand Pandey (B220072EE) Dibyajit Das Gupta (B220013CS) Debanjana Sur (B220011CS) Nirankush Bharadwaj (B220110CE) </vt:lpstr>
      <vt:lpstr>AI-powered Renewable Energy Integration  </vt:lpstr>
      <vt:lpstr>Introduction  </vt:lpstr>
      <vt:lpstr>Current flaws of Renewable energy generation   </vt:lpstr>
      <vt:lpstr>How can our innovation help to overcome the flaws?</vt:lpstr>
      <vt:lpstr>How our innovation will help battle these complications : </vt:lpstr>
      <vt:lpstr>Steps to Implement AI-powered Renewable Energy Integration</vt:lpstr>
      <vt:lpstr>Collect Data</vt:lpstr>
      <vt:lpstr>Choose an AI Algorithm  </vt:lpstr>
      <vt:lpstr>Train the AI Model</vt:lpstr>
      <vt:lpstr>Deploy the AI Model  </vt:lpstr>
      <vt:lpstr>Monitor and Evaluate  </vt:lpstr>
      <vt:lpstr>Conclusion  </vt:lpstr>
      <vt:lpstr>References  </vt:lpstr>
      <vt:lpstr>Thank you for your time 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MEMBERS: Anand Pandey (B220072EE) Dibyajit Das Gupta (B220013CS) Debanjana Sur (B220011CS) Nirankush Bharadwaj (B220110CE)</dc:title>
  <dc:creator>Himanshu Ranjan</dc:creator>
  <cp:lastModifiedBy>Himanshu Ranjan</cp:lastModifiedBy>
  <cp:revision>4</cp:revision>
  <dcterms:modified xsi:type="dcterms:W3CDTF">2023-10-13T19:39:21Z</dcterms:modified>
</cp:coreProperties>
</file>